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84" autoAdjust="0"/>
    <p:restoredTop sz="74286" autoAdjust="0"/>
  </p:normalViewPr>
  <p:slideViewPr>
    <p:cSldViewPr snapToGrid="0">
      <p:cViewPr varScale="1">
        <p:scale>
          <a:sx n="89" d="100"/>
          <a:sy n="89" d="100"/>
        </p:scale>
        <p:origin x="5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9/19/21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9/19/21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9/19/21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9/19/21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 &amp; 2019</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2023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dissolve">
                                      <p:cBhvr>
                                        <p:cTn id="10" dur="500"/>
                                        <p:tgtEl>
                                          <p:spTgt spid="14">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Effect transition="in" filter="dissolve">
                                      <p:cBhvr>
                                        <p:cTn id="13" dur="500"/>
                                        <p:tgtEl>
                                          <p:spTgt spid="14">
                                            <p:txEl>
                                              <p:pRg st="1" end="1"/>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xEl>
                                              <p:pRg st="3" end="3"/>
                                            </p:txEl>
                                          </p:spTgt>
                                        </p:tgtEl>
                                        <p:attrNameLst>
                                          <p:attrName>style.visibility</p:attrName>
                                        </p:attrNameLst>
                                      </p:cBhvr>
                                      <p:to>
                                        <p:strVal val="visible"/>
                                      </p:to>
                                    </p:set>
                                    <p:animEffect transition="in" filter="dissolve">
                                      <p:cBhvr>
                                        <p:cTn id="16" dur="500"/>
                                        <p:tgtEl>
                                          <p:spTgt spid="1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dissolve">
                                      <p:cBhvr>
                                        <p:cTn id="19"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
        <p:nvSpPr>
          <p:cNvPr id="41" name="Rounded Rectangular Callout 40">
            <a:extLst>
              <a:ext uri="{FF2B5EF4-FFF2-40B4-BE49-F238E27FC236}">
                <a16:creationId xmlns:a16="http://schemas.microsoft.com/office/drawing/2014/main" id="{03B5296A-EE34-0142-87AD-23121BAB628C}"/>
              </a:ext>
            </a:extLst>
          </p:cNvPr>
          <p:cNvSpPr/>
          <p:nvPr/>
        </p:nvSpPr>
        <p:spPr>
          <a:xfrm>
            <a:off x="270016" y="2670456"/>
            <a:ext cx="3698928" cy="956079"/>
          </a:xfrm>
          <a:prstGeom prst="wedgeRoundRectCallout">
            <a:avLst>
              <a:gd name="adj1" fmla="val 79411"/>
              <a:gd name="adj2" fmla="val 7193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Reduced precision as value approaches zero</a:t>
            </a: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par>
                          <p:cTn id="34" fill="hold">
                            <p:stCondLst>
                              <p:cond delay="500"/>
                            </p:stCondLst>
                            <p:childTnLst>
                              <p:par>
                                <p:cTn id="35" presetID="14" presetClass="entr" presetSubtype="5"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randombar(vertical)">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5" fill="hold" grpId="1" nodeType="click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randombar(vertical)">
                                      <p:cBhvr>
                                        <p:cTn id="42" dur="500"/>
                                        <p:tgtEl>
                                          <p:spTgt spid="39"/>
                                        </p:tgtEl>
                                      </p:cBhvr>
                                    </p:animEffect>
                                  </p:childTnLst>
                                </p:cTn>
                              </p:par>
                              <p:par>
                                <p:cTn id="43" presetID="14" presetClass="entr" presetSubtype="5" fill="hold" grpId="0" nodeType="withEffect">
                                  <p:stCondLst>
                                    <p:cond delay="1000"/>
                                  </p:stCondLst>
                                  <p:childTnLst>
                                    <p:set>
                                      <p:cBhvr>
                                        <p:cTn id="44" dur="1" fill="hold">
                                          <p:stCondLst>
                                            <p:cond delay="0"/>
                                          </p:stCondLst>
                                        </p:cTn>
                                        <p:tgtEl>
                                          <p:spTgt spid="29"/>
                                        </p:tgtEl>
                                        <p:attrNameLst>
                                          <p:attrName>style.visibility</p:attrName>
                                        </p:attrNameLst>
                                      </p:cBhvr>
                                      <p:to>
                                        <p:strVal val="visible"/>
                                      </p:to>
                                    </p:set>
                                    <p:animEffect transition="in" filter="randombar(vertical)">
                                      <p:cBhvr>
                                        <p:cTn id="45" dur="500"/>
                                        <p:tgtEl>
                                          <p:spTgt spid="29"/>
                                        </p:tgtEl>
                                      </p:cBhvr>
                                    </p:animEffect>
                                  </p:childTnLst>
                                </p:cTn>
                              </p:par>
                              <p:par>
                                <p:cTn id="46" presetID="14" presetClass="entr" presetSubtype="5"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Effect transition="in" filter="randombar(vertical)">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5" fill="hold" grpId="0" nodeType="click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randombar(vertical)">
                                      <p:cBhvr>
                                        <p:cTn id="5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P spid="4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p:txBody>
          <a:bodyPr/>
          <a:lstStyle/>
          <a:p>
            <a:r>
              <a:rPr lang="en-US" dirty="0"/>
              <a:t>Four rounding modes</a:t>
            </a:r>
          </a:p>
          <a:p>
            <a:endParaRPr lang="en-US" dirty="0"/>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2" end="2"/>
                                            </p:txEl>
                                          </p:spTgt>
                                        </p:tgtEl>
                                        <p:attrNameLst>
                                          <p:attrName>style.visibility</p:attrName>
                                        </p:attrNameLst>
                                      </p:cBhvr>
                                      <p:to>
                                        <p:strVal val="visible"/>
                                      </p:to>
                                    </p:set>
                                    <p:animEffect transition="in" filter="dissolve">
                                      <p:cBhvr>
                                        <p:cTn id="10" dur="500"/>
                                        <p:tgtEl>
                                          <p:spTgt spid="8">
                                            <p:txEl>
                                              <p:pRg st="2" end="2"/>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Effect transition="in" filter="dissolve">
                                      <p:cBhvr>
                                        <p:cTn id="13" dur="500"/>
                                        <p:tgtEl>
                                          <p:spTgt spid="8">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animEffect transition="in" filter="dissolve">
                                      <p:cBhvr>
                                        <p:cTn id="33"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Only mode available without invoking assembly code</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934700" cy="4828674"/>
          </a:xfrm>
        </p:spPr>
        <p:txBody>
          <a:bodyPr>
            <a:normAutofit lnSpcReduction="10000"/>
          </a:bodyPr>
          <a:lstStyle/>
          <a:p>
            <a:r>
              <a:rPr lang="en-US" dirty="0">
                <a:solidFill>
                  <a:srgbClr val="FFFF00"/>
                </a:solidFill>
              </a:rPr>
              <a:t>Fixed Point Numbers</a:t>
            </a:r>
          </a:p>
          <a:p>
            <a:pPr lvl="1"/>
            <a:r>
              <a:rPr lang="en-US" dirty="0">
                <a:solidFill>
                  <a:srgbClr val="FFFF00"/>
                </a:solidFill>
              </a:rPr>
              <a:t>Convert binary fixed point to decimal fixed point using weighted sums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Convert binary fixed point </a:t>
            </a:r>
            <a:r>
              <a:rPr lang="en-US" dirty="0">
                <a:solidFill>
                  <a:srgbClr val="FFFF00"/>
                </a:solidFill>
                <a:sym typeface="Wingdings" pitchFamily="2" charset="2"/>
              </a:rPr>
              <a:t> “scientific notation”  IEEE 754 encoding</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36850</TotalTime>
  <Words>4337</Words>
  <Application>Microsoft Macintosh PowerPoint</Application>
  <PresentationFormat>Widescreen</PresentationFormat>
  <Paragraphs>864</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373</cp:revision>
  <dcterms:created xsi:type="dcterms:W3CDTF">2018-01-03T19:54:25Z</dcterms:created>
  <dcterms:modified xsi:type="dcterms:W3CDTF">2021-09-19T13:26:08Z</dcterms:modified>
</cp:coreProperties>
</file>

<file path=docProps/thumbnail.jpeg>
</file>